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Public Sans Bold" charset="1" panose="00000000000000000000"/>
      <p:regular r:id="rId23"/>
    </p:embeddedFont>
    <p:embeddedFont>
      <p:font typeface="Public Sans" charset="1" panose="00000000000000000000"/>
      <p:regular r:id="rId24"/>
    </p:embeddedFont>
    <p:embeddedFont>
      <p:font typeface="More Sugar" charset="1" panose="00000000000000000000"/>
      <p:regular r:id="rId25"/>
    </p:embeddedFont>
    <p:embeddedFont>
      <p:font typeface="Public Sans Medium" charset="1" panose="00000000000000000000"/>
      <p:regular r:id="rId26"/>
    </p:embeddedFont>
    <p:embeddedFont>
      <p:font typeface="Open Sans Bold" charset="1" panose="020B0806030504020204"/>
      <p:regular r:id="rId27"/>
    </p:embeddedFont>
    <p:embeddedFont>
      <p:font typeface="League Spartan" charset="1" panose="000008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7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78269" y="3351718"/>
            <a:ext cx="8609731" cy="6607968"/>
          </a:xfrm>
          <a:custGeom>
            <a:avLst/>
            <a:gdLst/>
            <a:ahLst/>
            <a:cxnLst/>
            <a:rect r="r" b="b" t="t" l="l"/>
            <a:pathLst>
              <a:path h="6607968" w="8609731">
                <a:moveTo>
                  <a:pt x="0" y="0"/>
                </a:moveTo>
                <a:lnTo>
                  <a:pt x="8609731" y="0"/>
                </a:lnTo>
                <a:lnTo>
                  <a:pt x="8609731" y="6607968"/>
                </a:lnTo>
                <a:lnTo>
                  <a:pt x="0" y="6607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8408" y="2022196"/>
            <a:ext cx="9821103" cy="4305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102"/>
              </a:lnSpc>
            </a:pPr>
            <a:r>
              <a:rPr lang="en-US" b="true" sz="11564" spc="-111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Importancia de la vacunación en el adulto mayor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82625" y="4087744"/>
            <a:ext cx="5276675" cy="4821694"/>
            <a:chOff x="0" y="0"/>
            <a:chExt cx="1721972" cy="15734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21972" cy="1573495"/>
            </a:xfrm>
            <a:custGeom>
              <a:avLst/>
              <a:gdLst/>
              <a:ahLst/>
              <a:cxnLst/>
              <a:rect r="r" b="b" t="t" l="l"/>
              <a:pathLst>
                <a:path h="1573495" w="1721972">
                  <a:moveTo>
                    <a:pt x="22008" y="0"/>
                  </a:moveTo>
                  <a:lnTo>
                    <a:pt x="1699964" y="0"/>
                  </a:lnTo>
                  <a:cubicBezTo>
                    <a:pt x="1705801" y="0"/>
                    <a:pt x="1711399" y="2319"/>
                    <a:pt x="1715526" y="6446"/>
                  </a:cubicBezTo>
                  <a:cubicBezTo>
                    <a:pt x="1719654" y="10573"/>
                    <a:pt x="1721972" y="16171"/>
                    <a:pt x="1721972" y="22008"/>
                  </a:cubicBezTo>
                  <a:lnTo>
                    <a:pt x="1721972" y="1551487"/>
                  </a:lnTo>
                  <a:cubicBezTo>
                    <a:pt x="1721972" y="1563642"/>
                    <a:pt x="1712119" y="1573495"/>
                    <a:pt x="1699964" y="1573495"/>
                  </a:cubicBezTo>
                  <a:lnTo>
                    <a:pt x="22008" y="1573495"/>
                  </a:lnTo>
                  <a:cubicBezTo>
                    <a:pt x="16171" y="1573495"/>
                    <a:pt x="10573" y="1571177"/>
                    <a:pt x="6446" y="1567050"/>
                  </a:cubicBezTo>
                  <a:cubicBezTo>
                    <a:pt x="2319" y="1562922"/>
                    <a:pt x="0" y="1557324"/>
                    <a:pt x="0" y="1551487"/>
                  </a:cubicBezTo>
                  <a:lnTo>
                    <a:pt x="0" y="22008"/>
                  </a:lnTo>
                  <a:cubicBezTo>
                    <a:pt x="0" y="16171"/>
                    <a:pt x="2319" y="10573"/>
                    <a:pt x="6446" y="6446"/>
                  </a:cubicBezTo>
                  <a:cubicBezTo>
                    <a:pt x="10573" y="2319"/>
                    <a:pt x="16171" y="0"/>
                    <a:pt x="22008" y="0"/>
                  </a:cubicBezTo>
                  <a:close/>
                </a:path>
              </a:pathLst>
            </a:custGeom>
            <a:solidFill>
              <a:srgbClr val="B8D2E4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21972" cy="16115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0" y="2700770"/>
            <a:ext cx="18288000" cy="5963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4631" indent="-532315" lvl="1">
              <a:lnSpc>
                <a:spcPts val="6903"/>
              </a:lnSpc>
              <a:buFont typeface="Arial"/>
              <a:buChar char="•"/>
            </a:pPr>
            <a:r>
              <a:rPr lang="en-US" sz="4931" spc="-473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Los pacientes con cáncer son más vulnerables a las infecciones ya que su sistema inmunológico se encuentra mas debilitado. </a:t>
            </a:r>
          </a:p>
          <a:p>
            <a:pPr algn="l">
              <a:lnSpc>
                <a:spcPts val="6903"/>
              </a:lnSpc>
            </a:pPr>
          </a:p>
          <a:p>
            <a:pPr algn="l" marL="1064631" indent="-532315" lvl="1">
              <a:lnSpc>
                <a:spcPts val="6903"/>
              </a:lnSpc>
              <a:buFont typeface="Arial"/>
              <a:buChar char="•"/>
            </a:pPr>
            <a:r>
              <a:rPr lang="en-US" sz="4931" spc="-473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No está contraindicado vacunar a los pacientes con cáncer.</a:t>
            </a:r>
          </a:p>
          <a:p>
            <a:pPr algn="l">
              <a:lnSpc>
                <a:spcPts val="6343"/>
              </a:lnSpc>
            </a:pPr>
          </a:p>
          <a:p>
            <a:pPr algn="l" marL="1025005" indent="-512502" lvl="1">
              <a:lnSpc>
                <a:spcPts val="6646"/>
              </a:lnSpc>
              <a:buFont typeface="Arial"/>
              <a:buChar char="•"/>
            </a:pPr>
            <a:r>
              <a:rPr lang="en-US" sz="4747" spc="-455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Familiares y personas cercanas a pacientes con cáncer deben tener su esquema de vacunación completo y actualizado.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620963" y="4239947"/>
            <a:ext cx="3167007" cy="2648769"/>
          </a:xfrm>
          <a:custGeom>
            <a:avLst/>
            <a:gdLst/>
            <a:ahLst/>
            <a:cxnLst/>
            <a:rect r="r" b="b" t="t" l="l"/>
            <a:pathLst>
              <a:path h="2648769" w="3167007">
                <a:moveTo>
                  <a:pt x="0" y="0"/>
                </a:moveTo>
                <a:lnTo>
                  <a:pt x="3167007" y="0"/>
                </a:lnTo>
                <a:lnTo>
                  <a:pt x="3167007" y="2648770"/>
                </a:lnTo>
                <a:lnTo>
                  <a:pt x="0" y="2648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48156" y="1181100"/>
            <a:ext cx="13391688" cy="94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12"/>
              </a:lnSpc>
            </a:pPr>
            <a:r>
              <a:rPr lang="en-US" b="true" sz="7200" spc="-691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VACUNACION Y CANCER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9580" y="1756548"/>
            <a:ext cx="15348841" cy="8434300"/>
          </a:xfrm>
          <a:custGeom>
            <a:avLst/>
            <a:gdLst/>
            <a:ahLst/>
            <a:cxnLst/>
            <a:rect r="r" b="b" t="t" l="l"/>
            <a:pathLst>
              <a:path h="8434300" w="15348841">
                <a:moveTo>
                  <a:pt x="0" y="0"/>
                </a:moveTo>
                <a:lnTo>
                  <a:pt x="15348840" y="0"/>
                </a:lnTo>
                <a:lnTo>
                  <a:pt x="15348840" y="8434300"/>
                </a:lnTo>
                <a:lnTo>
                  <a:pt x="0" y="8434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217" r="0" b="-287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91777"/>
            <a:ext cx="16230600" cy="1564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40"/>
              </a:lnSpc>
            </a:pPr>
            <a:r>
              <a:rPr lang="en-US" b="true" sz="4529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VACUNAS RECOMENDADAS EN PACIENTES CON CANCER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35792" y="134935"/>
            <a:ext cx="12616416" cy="9965028"/>
          </a:xfrm>
          <a:custGeom>
            <a:avLst/>
            <a:gdLst/>
            <a:ahLst/>
            <a:cxnLst/>
            <a:rect r="r" b="b" t="t" l="l"/>
            <a:pathLst>
              <a:path h="9965028" w="12616416">
                <a:moveTo>
                  <a:pt x="0" y="0"/>
                </a:moveTo>
                <a:lnTo>
                  <a:pt x="12616416" y="0"/>
                </a:lnTo>
                <a:lnTo>
                  <a:pt x="12616416" y="9965029"/>
                </a:lnTo>
                <a:lnTo>
                  <a:pt x="0" y="9965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30" r="0" b="-4007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36601" y="3752618"/>
            <a:ext cx="10427247" cy="5505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48" indent="-485774" lvl="1">
              <a:lnSpc>
                <a:spcPts val="6299"/>
              </a:lnSpc>
              <a:buFont typeface="Arial"/>
              <a:buChar char="•"/>
            </a:pPr>
            <a:r>
              <a:rPr lang="en-US" sz="4499" spc="-431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Poca información del medico </a:t>
            </a:r>
          </a:p>
          <a:p>
            <a:pPr algn="l" marL="971548" indent="-485774" lvl="1">
              <a:lnSpc>
                <a:spcPts val="6299"/>
              </a:lnSpc>
              <a:buFont typeface="Arial"/>
              <a:buChar char="•"/>
            </a:pPr>
            <a:r>
              <a:rPr lang="en-US" sz="4499" spc="-431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Información negativa y mitos alrededor de las vacunas.</a:t>
            </a:r>
          </a:p>
          <a:p>
            <a:pPr algn="l" marL="971548" indent="-485774" lvl="1">
              <a:lnSpc>
                <a:spcPts val="6299"/>
              </a:lnSpc>
              <a:buFont typeface="Arial"/>
              <a:buChar char="•"/>
            </a:pPr>
            <a:r>
              <a:rPr lang="en-US" sz="4499" spc="-431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Miedo a los efectos secundarios</a:t>
            </a:r>
          </a:p>
          <a:p>
            <a:pPr algn="l" marL="971548" indent="-485774" lvl="1">
              <a:lnSpc>
                <a:spcPts val="6299"/>
              </a:lnSpc>
              <a:buFont typeface="Arial"/>
              <a:buChar char="•"/>
            </a:pPr>
            <a:r>
              <a:rPr lang="en-US" sz="4499" spc="-431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Desabasto</a:t>
            </a:r>
          </a:p>
          <a:p>
            <a:pPr algn="l" marL="971548" indent="-485774" lvl="1">
              <a:lnSpc>
                <a:spcPts val="6299"/>
              </a:lnSpc>
              <a:buFont typeface="Arial"/>
              <a:buChar char="•"/>
            </a:pPr>
            <a:r>
              <a:rPr lang="en-US" sz="4499" spc="-431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Burocracia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511769" y="5844886"/>
            <a:ext cx="4310743" cy="4114800"/>
          </a:xfrm>
          <a:custGeom>
            <a:avLst/>
            <a:gdLst/>
            <a:ahLst/>
            <a:cxnLst/>
            <a:rect r="r" b="b" t="t" l="l"/>
            <a:pathLst>
              <a:path h="4114800" w="4310743">
                <a:moveTo>
                  <a:pt x="0" y="0"/>
                </a:moveTo>
                <a:lnTo>
                  <a:pt x="4310743" y="0"/>
                </a:lnTo>
                <a:lnTo>
                  <a:pt x="43107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99755" y="1005085"/>
            <a:ext cx="9700940" cy="1952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88"/>
              </a:lnSpc>
            </a:pPr>
            <a:r>
              <a:rPr lang="en-US" b="true" sz="7800" spc="-748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BARRERAS ANTE  LA VACUNACIÓN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6999" y="6172200"/>
            <a:ext cx="5025808" cy="3709960"/>
          </a:xfrm>
          <a:custGeom>
            <a:avLst/>
            <a:gdLst/>
            <a:ahLst/>
            <a:cxnLst/>
            <a:rect r="r" b="b" t="t" l="l"/>
            <a:pathLst>
              <a:path h="3709960" w="5025808">
                <a:moveTo>
                  <a:pt x="0" y="0"/>
                </a:moveTo>
                <a:lnTo>
                  <a:pt x="5025808" y="0"/>
                </a:lnTo>
                <a:lnTo>
                  <a:pt x="5025808" y="3709960"/>
                </a:lnTo>
                <a:lnTo>
                  <a:pt x="0" y="3709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46749" y="918422"/>
            <a:ext cx="13321590" cy="1031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83"/>
              </a:lnSpc>
            </a:pPr>
            <a:r>
              <a:rPr lang="en-US" b="true" sz="7899" spc="-758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¿</a:t>
            </a:r>
            <a:r>
              <a:rPr lang="en-US" b="true" sz="7899" spc="-758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Son seguras las vacunas?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58096" y="4564769"/>
            <a:ext cx="15571808" cy="4693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56"/>
              </a:lnSpc>
            </a:pPr>
            <a:r>
              <a:rPr lang="en-US" sz="3899" b="true">
                <a:solidFill>
                  <a:srgbClr val="004AAD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Todas las vacunas autorizadas son sometidas a distintas pruebas durante los ensayos clínicos. </a:t>
            </a:r>
          </a:p>
          <a:p>
            <a:pPr algn="just">
              <a:lnSpc>
                <a:spcPts val="6356"/>
              </a:lnSpc>
            </a:pPr>
            <a:r>
              <a:rPr lang="en-US" sz="3899" b="true">
                <a:solidFill>
                  <a:srgbClr val="004AAD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Detrás de cada vacuna hay años de investigación y trabajo, pero siguen siendo evaluadas y modificadas para siempre garantizar su eficacia y seguridad.</a:t>
            </a:r>
          </a:p>
          <a:p>
            <a:pPr algn="just">
              <a:lnSpc>
                <a:spcPts val="5704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762167" y="3085915"/>
            <a:ext cx="12763666" cy="887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SI, TODAS LAS VACUNAS SON SEGURAS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71958"/>
            <a:ext cx="13583080" cy="6665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-403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•La vacunación en adultos mayores es una estrategia clave de prevención de enfermedades.</a:t>
            </a:r>
          </a:p>
          <a:p>
            <a:pPr algn="l">
              <a:lnSpc>
                <a:spcPts val="5879"/>
              </a:lnSpc>
            </a:pPr>
          </a:p>
          <a:p>
            <a:pPr algn="l">
              <a:lnSpc>
                <a:spcPts val="5879"/>
              </a:lnSpc>
            </a:pPr>
            <a:r>
              <a:rPr lang="en-US" sz="4199" spc="-403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• Priorizar: Influenza, Neumococo, Td/Tdap, COVID-19.</a:t>
            </a:r>
          </a:p>
          <a:p>
            <a:pPr algn="l">
              <a:lnSpc>
                <a:spcPts val="5879"/>
              </a:lnSpc>
            </a:pPr>
          </a:p>
          <a:p>
            <a:pPr algn="l">
              <a:lnSpc>
                <a:spcPts val="5879"/>
              </a:lnSpc>
            </a:pPr>
            <a:r>
              <a:rPr lang="en-US" sz="4199" spc="-403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•Contar con Cartilla Nacional de Vacunación</a:t>
            </a:r>
          </a:p>
          <a:p>
            <a:pPr algn="l">
              <a:lnSpc>
                <a:spcPts val="5879"/>
              </a:lnSpc>
            </a:pPr>
          </a:p>
          <a:p>
            <a:pPr algn="l">
              <a:lnSpc>
                <a:spcPts val="5879"/>
              </a:lnSpc>
            </a:pPr>
            <a:r>
              <a:rPr lang="en-US" sz="4199" spc="-403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•La vacunación es un derecho, pero también una obligación.</a:t>
            </a:r>
          </a:p>
          <a:p>
            <a:pPr algn="l">
              <a:lnSpc>
                <a:spcPts val="587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937363" y="4301836"/>
            <a:ext cx="5916010" cy="4114800"/>
          </a:xfrm>
          <a:custGeom>
            <a:avLst/>
            <a:gdLst/>
            <a:ahLst/>
            <a:cxnLst/>
            <a:rect r="r" b="b" t="t" l="l"/>
            <a:pathLst>
              <a:path h="4114800" w="5916010">
                <a:moveTo>
                  <a:pt x="0" y="0"/>
                </a:moveTo>
                <a:lnTo>
                  <a:pt x="5916010" y="0"/>
                </a:lnTo>
                <a:lnTo>
                  <a:pt x="59160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490619" y="1180788"/>
            <a:ext cx="8367384" cy="1236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b="true" sz="7200" spc="-691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CONCLUCIONES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7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86600" y="549419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35957"/>
            <a:ext cx="15061876" cy="5681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67"/>
              </a:lnSpc>
              <a:spcBef>
                <a:spcPct val="0"/>
              </a:spcBef>
            </a:pPr>
            <a:r>
              <a:rPr lang="en-US" sz="8477" spc="-813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“La única vacuna contraindicada </a:t>
            </a:r>
          </a:p>
          <a:p>
            <a:pPr algn="ctr">
              <a:lnSpc>
                <a:spcPts val="11867"/>
              </a:lnSpc>
              <a:spcBef>
                <a:spcPct val="0"/>
              </a:spcBef>
            </a:pPr>
            <a:r>
              <a:rPr lang="en-US" sz="8477" spc="-813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 aquella que no se aplica” </a:t>
            </a:r>
          </a:p>
          <a:p>
            <a:pPr algn="ctr">
              <a:lnSpc>
                <a:spcPts val="962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09255" y="1825472"/>
            <a:ext cx="8125240" cy="3435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106"/>
              </a:lnSpc>
            </a:pPr>
            <a:r>
              <a:rPr lang="en-US" sz="13652" spc="-1310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¡Muchas gracias!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75709" y="5562600"/>
            <a:ext cx="10583591" cy="3474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214" indent="-539607" lvl="1">
              <a:lnSpc>
                <a:spcPts val="6998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4998" spc="-479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Contacto</a:t>
            </a:r>
          </a:p>
          <a:p>
            <a:pPr algn="ctr">
              <a:lnSpc>
                <a:spcPts val="6998"/>
              </a:lnSpc>
              <a:spcBef>
                <a:spcPct val="0"/>
              </a:spcBef>
            </a:pPr>
            <a:r>
              <a:rPr lang="en-US" b="true" sz="4998" spc="-479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 -</a:t>
            </a:r>
            <a:r>
              <a:rPr lang="en-US" b="true" sz="4998" spc="-479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md.diagnosticos0@gmail.com</a:t>
            </a:r>
          </a:p>
          <a:p>
            <a:pPr algn="ctr">
              <a:lnSpc>
                <a:spcPts val="6858"/>
              </a:lnSpc>
              <a:spcBef>
                <a:spcPct val="0"/>
              </a:spcBef>
            </a:pPr>
            <a:r>
              <a:rPr lang="en-US" b="true" sz="4898" spc="-470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    -  monicamedina.bqc@gmail.com</a:t>
            </a:r>
          </a:p>
          <a:p>
            <a:pPr algn="ctr">
              <a:lnSpc>
                <a:spcPts val="6858"/>
              </a:lnSpc>
              <a:spcBef>
                <a:spcPct val="0"/>
              </a:spcBef>
            </a:pPr>
            <a:r>
              <a:rPr lang="en-US" b="true" sz="4898" spc="-470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cel. 5525597295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19973" y="3451691"/>
            <a:ext cx="11647747" cy="6366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-345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La vacunación es una forma sencilla, inocua y eficaz de protegernos contra enfermedades antes de entrar en contacto con ellas. Las vacunas activan las defensas del organismo para que aprendan a resistir a infecciones específicas, y fortalecen el sistema inmunológico.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-345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Tras vacunarnos, nuestro sistema produce anticuerpos, como ocurre cuando nos exponemos a una enfermedad, con la diferencia que las vacunas contienen solamente microbios muertos o debilitados y no causan enfermedades.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175361" y="2160628"/>
            <a:ext cx="4083939" cy="4114800"/>
          </a:xfrm>
          <a:custGeom>
            <a:avLst/>
            <a:gdLst/>
            <a:ahLst/>
            <a:cxnLst/>
            <a:rect r="r" b="b" t="t" l="l"/>
            <a:pathLst>
              <a:path h="4114800" w="4083939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8461" y="492471"/>
            <a:ext cx="6525385" cy="263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5"/>
              </a:lnSpc>
              <a:spcBef>
                <a:spcPct val="0"/>
              </a:spcBef>
            </a:pPr>
            <a:r>
              <a:rPr lang="en-US" b="true" sz="7517" spc="-721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¿Qué es la vacunación?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32237" y="2364042"/>
            <a:ext cx="15567424" cy="6666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64"/>
              </a:lnSpc>
            </a:pPr>
            <a:r>
              <a:rPr lang="en-US" sz="4188" spc="-40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•El envejecimiento debilita el sistema inmunológico y lo hace mas susceptible.</a:t>
            </a:r>
          </a:p>
          <a:p>
            <a:pPr algn="l">
              <a:lnSpc>
                <a:spcPts val="5864"/>
              </a:lnSpc>
            </a:pPr>
          </a:p>
          <a:p>
            <a:pPr algn="l">
              <a:lnSpc>
                <a:spcPts val="5864"/>
              </a:lnSpc>
            </a:pPr>
            <a:r>
              <a:rPr lang="en-US" sz="4188" spc="-40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•Las vacunas previenen complicaciones graves si se adquiere la enfermedad. </a:t>
            </a:r>
          </a:p>
          <a:p>
            <a:pPr algn="l">
              <a:lnSpc>
                <a:spcPts val="5864"/>
              </a:lnSpc>
            </a:pPr>
          </a:p>
          <a:p>
            <a:pPr algn="l">
              <a:lnSpc>
                <a:spcPts val="5864"/>
              </a:lnSpc>
              <a:spcBef>
                <a:spcPct val="0"/>
              </a:spcBef>
            </a:pPr>
            <a:r>
              <a:rPr lang="en-US" sz="4188" spc="-40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•Las vacunas disminuy</a:t>
            </a:r>
            <a:r>
              <a:rPr lang="en-US" sz="4188" spc="-40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en las hospitalizaciones y la mortalidad</a:t>
            </a:r>
          </a:p>
          <a:p>
            <a:pPr algn="l">
              <a:lnSpc>
                <a:spcPts val="5864"/>
              </a:lnSpc>
              <a:spcBef>
                <a:spcPct val="0"/>
              </a:spcBef>
            </a:pPr>
            <a:r>
              <a:rPr lang="en-US" sz="4188" spc="-40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</a:p>
          <a:p>
            <a:pPr algn="l">
              <a:lnSpc>
                <a:spcPts val="5864"/>
              </a:lnSpc>
            </a:pPr>
            <a:r>
              <a:rPr lang="en-US" sz="4188" spc="-40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                                                                                                </a:t>
            </a:r>
          </a:p>
          <a:p>
            <a:pPr algn="l">
              <a:lnSpc>
                <a:spcPts val="5864"/>
              </a:lnSpc>
            </a:pPr>
            <a:r>
              <a:rPr lang="en-US" sz="4188" spc="-40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                                                                                                                    </a:t>
            </a:r>
            <a:r>
              <a:rPr lang="en-US" b="true" sz="4188" spc="-402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b="true" sz="4188" spc="-402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•Vacunas nuevas o actualizadas </a:t>
            </a:r>
          </a:p>
          <a:p>
            <a:pPr algn="l">
              <a:lnSpc>
                <a:spcPts val="5864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75803" y="6200945"/>
            <a:ext cx="4512867" cy="3315077"/>
          </a:xfrm>
          <a:custGeom>
            <a:avLst/>
            <a:gdLst/>
            <a:ahLst/>
            <a:cxnLst/>
            <a:rect r="r" b="b" t="t" l="l"/>
            <a:pathLst>
              <a:path h="3315077" w="4512867">
                <a:moveTo>
                  <a:pt x="0" y="0"/>
                </a:moveTo>
                <a:lnTo>
                  <a:pt x="4512867" y="0"/>
                </a:lnTo>
                <a:lnTo>
                  <a:pt x="4512867" y="3315077"/>
                </a:lnTo>
                <a:lnTo>
                  <a:pt x="0" y="33150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55357" y="592282"/>
            <a:ext cx="14662935" cy="1009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88"/>
              </a:lnSpc>
            </a:pPr>
            <a:r>
              <a:rPr lang="en-US" b="true" sz="7800" spc="-748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Porque son importantes las vacunas?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956406" y="6639741"/>
            <a:ext cx="9155256" cy="695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65"/>
              </a:lnSpc>
              <a:spcBef>
                <a:spcPct val="0"/>
              </a:spcBef>
            </a:pPr>
            <a:r>
              <a:rPr lang="en-US" b="true" sz="4118" spc="-395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•Dosis de refuerzo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05816" y="116898"/>
            <a:ext cx="7981202" cy="10053205"/>
          </a:xfrm>
          <a:custGeom>
            <a:avLst/>
            <a:gdLst/>
            <a:ahLst/>
            <a:cxnLst/>
            <a:rect r="r" b="b" t="t" l="l"/>
            <a:pathLst>
              <a:path h="10053205" w="7981202">
                <a:moveTo>
                  <a:pt x="0" y="0"/>
                </a:moveTo>
                <a:lnTo>
                  <a:pt x="7981201" y="0"/>
                </a:lnTo>
                <a:lnTo>
                  <a:pt x="7981201" y="10053204"/>
                </a:lnTo>
                <a:lnTo>
                  <a:pt x="0" y="10053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7" t="-4734" r="-6151" b="-431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9200" y="2515516"/>
            <a:ext cx="6451889" cy="3958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</a:pPr>
            <a:r>
              <a:rPr lang="en-US" b="true" sz="7999" spc="-767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Esquema Nacional de vacunación en el adulto mayor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1434" y="1028700"/>
            <a:ext cx="3008947" cy="4114800"/>
          </a:xfrm>
          <a:custGeom>
            <a:avLst/>
            <a:gdLst/>
            <a:ahLst/>
            <a:cxnLst/>
            <a:rect r="r" b="b" t="t" l="l"/>
            <a:pathLst>
              <a:path h="4114800" w="3008947">
                <a:moveTo>
                  <a:pt x="0" y="0"/>
                </a:moveTo>
                <a:lnTo>
                  <a:pt x="3008947" y="0"/>
                </a:lnTo>
                <a:lnTo>
                  <a:pt x="30089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12242" y="3239064"/>
            <a:ext cx="10410378" cy="6856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27767" indent="-463884" lvl="1">
              <a:lnSpc>
                <a:spcPts val="6016"/>
              </a:lnSpc>
              <a:buFont typeface="Arial"/>
              <a:buChar char="•"/>
            </a:pPr>
            <a:r>
              <a:rPr lang="en-US" sz="4297" spc="-41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Hipertensión </a:t>
            </a:r>
          </a:p>
          <a:p>
            <a:pPr algn="l" marL="927767" indent="-463884" lvl="1">
              <a:lnSpc>
                <a:spcPts val="6016"/>
              </a:lnSpc>
              <a:buFont typeface="Arial"/>
              <a:buChar char="•"/>
            </a:pPr>
            <a:r>
              <a:rPr lang="en-US" sz="4297" spc="-41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E</a:t>
            </a:r>
            <a:r>
              <a:rPr lang="en-US" sz="4297" spc="-41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nfermedades cardiacas</a:t>
            </a:r>
          </a:p>
          <a:p>
            <a:pPr algn="l" marL="927767" indent="-463884" lvl="1">
              <a:lnSpc>
                <a:spcPts val="6016"/>
              </a:lnSpc>
              <a:buFont typeface="Arial"/>
              <a:buChar char="•"/>
            </a:pPr>
            <a:r>
              <a:rPr lang="en-US" sz="4297" spc="-41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E</a:t>
            </a:r>
            <a:r>
              <a:rPr lang="en-US" sz="4297" spc="-41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nfermedades respiratorias </a:t>
            </a:r>
          </a:p>
          <a:p>
            <a:pPr algn="l" marL="927767" indent="-463884" lvl="1">
              <a:lnSpc>
                <a:spcPts val="6016"/>
              </a:lnSpc>
              <a:buFont typeface="Arial"/>
              <a:buChar char="•"/>
            </a:pPr>
            <a:r>
              <a:rPr lang="en-US" sz="4297" spc="-41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D</a:t>
            </a:r>
            <a:r>
              <a:rPr lang="en-US" sz="4297" spc="-41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iabetes</a:t>
            </a:r>
          </a:p>
          <a:p>
            <a:pPr algn="l" marL="927767" indent="-463884" lvl="1">
              <a:lnSpc>
                <a:spcPts val="6016"/>
              </a:lnSpc>
              <a:buFont typeface="Arial"/>
              <a:buChar char="•"/>
            </a:pPr>
            <a:r>
              <a:rPr lang="en-US" sz="4297" spc="-41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E</a:t>
            </a:r>
            <a:r>
              <a:rPr lang="en-US" sz="4297" spc="-41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nfermedades autoinmunes</a:t>
            </a:r>
          </a:p>
          <a:p>
            <a:pPr algn="l" marL="927767" indent="-463884" lvl="1">
              <a:lnSpc>
                <a:spcPts val="6016"/>
              </a:lnSpc>
              <a:buFont typeface="Arial"/>
              <a:buChar char="•"/>
            </a:pPr>
            <a:r>
              <a:rPr lang="en-US" sz="4297" spc="-41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Cáncer </a:t>
            </a:r>
          </a:p>
          <a:p>
            <a:pPr algn="l" marL="927767" indent="-463884" lvl="1">
              <a:lnSpc>
                <a:spcPts val="6016"/>
              </a:lnSpc>
              <a:buFont typeface="Arial"/>
              <a:buChar char="•"/>
            </a:pPr>
            <a:r>
              <a:rPr lang="en-US" sz="4297" spc="-41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Enfermedad renal crónica</a:t>
            </a:r>
          </a:p>
          <a:p>
            <a:pPr algn="l" marL="950404" indent="-475202" lvl="1">
              <a:lnSpc>
                <a:spcPts val="6162"/>
              </a:lnSpc>
              <a:buFont typeface="Arial"/>
              <a:buChar char="•"/>
            </a:pPr>
            <a:r>
              <a:rPr lang="en-US" sz="4402" spc="-422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Pacientes trasplantados.</a:t>
            </a:r>
          </a:p>
          <a:p>
            <a:pPr algn="l">
              <a:lnSpc>
                <a:spcPts val="6162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19200" y="5143500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9200" y="1170597"/>
            <a:ext cx="6219229" cy="2797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b="true" sz="7999" spc="-767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FACTORES DE RIESGO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02067" y="1028700"/>
            <a:ext cx="14508220" cy="8725866"/>
          </a:xfrm>
          <a:custGeom>
            <a:avLst/>
            <a:gdLst/>
            <a:ahLst/>
            <a:cxnLst/>
            <a:rect r="r" b="b" t="t" l="l"/>
            <a:pathLst>
              <a:path h="8725866" w="14508220">
                <a:moveTo>
                  <a:pt x="0" y="0"/>
                </a:moveTo>
                <a:lnTo>
                  <a:pt x="14508220" y="0"/>
                </a:lnTo>
                <a:lnTo>
                  <a:pt x="14508220" y="8725866"/>
                </a:lnTo>
                <a:lnTo>
                  <a:pt x="0" y="8725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97" r="0" b="-756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42683" y="148603"/>
            <a:ext cx="12202634" cy="880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b="true" sz="5100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VACUNAS RECOMENDADAS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79953" y="8335555"/>
            <a:ext cx="2145918" cy="1845490"/>
          </a:xfrm>
          <a:custGeom>
            <a:avLst/>
            <a:gdLst/>
            <a:ahLst/>
            <a:cxnLst/>
            <a:rect r="r" b="b" t="t" l="l"/>
            <a:pathLst>
              <a:path h="1845490" w="2145918">
                <a:moveTo>
                  <a:pt x="0" y="0"/>
                </a:moveTo>
                <a:lnTo>
                  <a:pt x="2145918" y="0"/>
                </a:lnTo>
                <a:lnTo>
                  <a:pt x="2145918" y="1845490"/>
                </a:lnTo>
                <a:lnTo>
                  <a:pt x="0" y="1845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84174" y="5964007"/>
            <a:ext cx="6559826" cy="4114800"/>
          </a:xfrm>
          <a:custGeom>
            <a:avLst/>
            <a:gdLst/>
            <a:ahLst/>
            <a:cxnLst/>
            <a:rect r="r" b="b" t="t" l="l"/>
            <a:pathLst>
              <a:path h="4114800" w="6559826">
                <a:moveTo>
                  <a:pt x="0" y="0"/>
                </a:moveTo>
                <a:lnTo>
                  <a:pt x="6559826" y="0"/>
                </a:lnTo>
                <a:lnTo>
                  <a:pt x="6559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08047" y="489027"/>
            <a:ext cx="13071906" cy="1236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b="true" sz="7200" spc="-691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ENFERMEDADES QUE PREVIENEN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68471" y="2781600"/>
            <a:ext cx="8556446" cy="6250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77430" indent="-638715" lvl="1">
              <a:lnSpc>
                <a:spcPts val="8283"/>
              </a:lnSpc>
              <a:buFont typeface="Arial"/>
              <a:buChar char="•"/>
            </a:pPr>
            <a:r>
              <a:rPr lang="en-US" sz="5916" spc="-568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Influenza</a:t>
            </a:r>
          </a:p>
          <a:p>
            <a:pPr algn="l" marL="1277430" indent="-638715" lvl="1">
              <a:lnSpc>
                <a:spcPts val="8283"/>
              </a:lnSpc>
              <a:buFont typeface="Arial"/>
              <a:buChar char="•"/>
            </a:pPr>
            <a:r>
              <a:rPr lang="en-US" sz="5916" spc="-568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Covid</a:t>
            </a:r>
          </a:p>
          <a:p>
            <a:pPr algn="l" marL="1277430" indent="-638715" lvl="1">
              <a:lnSpc>
                <a:spcPts val="8283"/>
              </a:lnSpc>
              <a:buFont typeface="Arial"/>
              <a:buChar char="•"/>
            </a:pPr>
            <a:r>
              <a:rPr lang="en-US" sz="5916" spc="-568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Neumonia bacteriana </a:t>
            </a:r>
          </a:p>
          <a:p>
            <a:pPr algn="l" marL="1277430" indent="-638715" lvl="1">
              <a:lnSpc>
                <a:spcPts val="8283"/>
              </a:lnSpc>
              <a:buFont typeface="Arial"/>
              <a:buChar char="•"/>
            </a:pPr>
            <a:r>
              <a:rPr lang="en-US" sz="5916" spc="-568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Herpez Zoster</a:t>
            </a:r>
          </a:p>
          <a:p>
            <a:pPr algn="l" marL="1277430" indent="-638715" lvl="1">
              <a:lnSpc>
                <a:spcPts val="8283"/>
              </a:lnSpc>
              <a:buFont typeface="Arial"/>
              <a:buChar char="•"/>
            </a:pPr>
            <a:r>
              <a:rPr lang="en-US" sz="5916" spc="-568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Tosferina</a:t>
            </a:r>
          </a:p>
          <a:p>
            <a:pPr algn="ctr">
              <a:lnSpc>
                <a:spcPts val="8283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186867" y="2781600"/>
            <a:ext cx="5128719" cy="6250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77430" indent="-638715" lvl="1">
              <a:lnSpc>
                <a:spcPts val="8283"/>
              </a:lnSpc>
              <a:buFont typeface="Arial"/>
              <a:buChar char="•"/>
            </a:pPr>
            <a:r>
              <a:rPr lang="en-US" sz="5916" spc="-568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Tetanos</a:t>
            </a:r>
          </a:p>
          <a:p>
            <a:pPr algn="l" marL="1277430" indent="-638715" lvl="1">
              <a:lnSpc>
                <a:spcPts val="8283"/>
              </a:lnSpc>
              <a:buFont typeface="Arial"/>
              <a:buChar char="•"/>
            </a:pPr>
            <a:r>
              <a:rPr lang="en-US" sz="5916" spc="-568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Difteria</a:t>
            </a:r>
          </a:p>
          <a:p>
            <a:pPr algn="l" marL="1277430" indent="-638715" lvl="1">
              <a:lnSpc>
                <a:spcPts val="8283"/>
              </a:lnSpc>
              <a:buFont typeface="Arial"/>
              <a:buChar char="•"/>
            </a:pPr>
            <a:r>
              <a:rPr lang="en-US" sz="5916" spc="-568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Virus sincitial respiratorio</a:t>
            </a:r>
          </a:p>
          <a:p>
            <a:pPr algn="l" marL="1277430" indent="-638715" lvl="1">
              <a:lnSpc>
                <a:spcPts val="8283"/>
              </a:lnSpc>
              <a:buFont typeface="Arial"/>
              <a:buChar char="•"/>
            </a:pPr>
            <a:r>
              <a:rPr lang="en-US" sz="5916" spc="-568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Sarampion</a:t>
            </a:r>
          </a:p>
          <a:p>
            <a:pPr algn="l" marL="1277430" indent="-638715" lvl="1">
              <a:lnSpc>
                <a:spcPts val="8283"/>
              </a:lnSpc>
              <a:buFont typeface="Arial"/>
              <a:buChar char="•"/>
            </a:pPr>
            <a:r>
              <a:rPr lang="en-US" sz="5916" spc="-568">
                <a:solidFill>
                  <a:srgbClr val="004AAD"/>
                </a:solidFill>
                <a:latin typeface="Public Sans"/>
                <a:ea typeface="Public Sans"/>
                <a:cs typeface="Public Sans"/>
                <a:sym typeface="Public Sans"/>
              </a:rPr>
              <a:t>Rubeola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52984" y="4822825"/>
            <a:ext cx="4939782" cy="2001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56"/>
              </a:lnSpc>
              <a:spcBef>
                <a:spcPct val="0"/>
              </a:spcBef>
            </a:pPr>
            <a:r>
              <a:rPr lang="en-US" sz="11683" spc="-1121">
                <a:solidFill>
                  <a:srgbClr val="DCE7F5"/>
                </a:solidFill>
                <a:latin typeface="More Sugar"/>
                <a:ea typeface="More Sugar"/>
                <a:cs typeface="More Sugar"/>
                <a:sym typeface="More Sugar"/>
              </a:rPr>
              <a:t>VSR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08740" y="641260"/>
            <a:ext cx="7455143" cy="431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0"/>
              </a:lnSpc>
            </a:pPr>
            <a:r>
              <a:rPr lang="en-US" sz="3493" spc="-335">
                <a:solidFill>
                  <a:srgbClr val="004AAD"/>
                </a:solidFill>
                <a:latin typeface="More Sugar"/>
                <a:ea typeface="More Sugar"/>
                <a:cs typeface="More Sugar"/>
                <a:sym typeface="More Sugar"/>
              </a:rPr>
              <a:t>¿QUE ES EL VSR?</a:t>
            </a:r>
          </a:p>
          <a:p>
            <a:pPr algn="ctr">
              <a:lnSpc>
                <a:spcPts val="4890"/>
              </a:lnSpc>
              <a:spcBef>
                <a:spcPct val="0"/>
              </a:spcBef>
            </a:pPr>
            <a:r>
              <a:rPr lang="en-US" b="true" sz="3493" spc="-335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El virus respiratorio sincicial es una de las causas más comunes de infección aguda de vías respiratorias y provoca una elevada morbilidad respiratoria grave en las personas mayores.</a:t>
            </a:r>
          </a:p>
          <a:p>
            <a:pPr algn="ctr">
              <a:lnSpc>
                <a:spcPts val="489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390122" y="5595547"/>
            <a:ext cx="5740151" cy="3949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96"/>
              </a:lnSpc>
            </a:pPr>
            <a:r>
              <a:rPr lang="en-US" sz="3783" spc="-363">
                <a:solidFill>
                  <a:srgbClr val="004AAD"/>
                </a:solidFill>
                <a:latin typeface="More Sugar"/>
                <a:ea typeface="More Sugar"/>
                <a:cs typeface="More Sugar"/>
                <a:sym typeface="More Sugar"/>
              </a:rPr>
              <a:t>SINTOMAS </a:t>
            </a:r>
          </a:p>
          <a:p>
            <a:pPr algn="ctr">
              <a:lnSpc>
                <a:spcPts val="6556"/>
              </a:lnSpc>
            </a:pPr>
          </a:p>
          <a:p>
            <a:pPr algn="ctr">
              <a:lnSpc>
                <a:spcPts val="6556"/>
              </a:lnSpc>
            </a:pPr>
          </a:p>
          <a:p>
            <a:pPr algn="ctr">
              <a:lnSpc>
                <a:spcPts val="6556"/>
              </a:lnSpc>
            </a:pPr>
          </a:p>
          <a:p>
            <a:pPr algn="ctr">
              <a:lnSpc>
                <a:spcPts val="6556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9113033" y="1500790"/>
            <a:ext cx="9031490" cy="3462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9"/>
              </a:lnSpc>
            </a:pPr>
            <a:r>
              <a:rPr lang="en-US" sz="3949" spc="-379">
                <a:solidFill>
                  <a:srgbClr val="46D1A4"/>
                </a:solidFill>
                <a:latin typeface="More Sugar"/>
                <a:ea typeface="More Sugar"/>
                <a:cs typeface="More Sugar"/>
                <a:sym typeface="More Sugar"/>
              </a:rPr>
              <a:t>TRANSMIsION</a:t>
            </a:r>
          </a:p>
          <a:p>
            <a:pPr algn="ctr">
              <a:lnSpc>
                <a:spcPts val="5529"/>
              </a:lnSpc>
            </a:pPr>
            <a:r>
              <a:rPr lang="en-US" b="true" sz="3949" spc="-379">
                <a:solidFill>
                  <a:srgbClr val="46D1A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El VRS se transmite principalmente por la inhalación o contacto con secreciones respiratorias de personas infectadas</a:t>
            </a:r>
          </a:p>
          <a:p>
            <a:pPr algn="ctr">
              <a:lnSpc>
                <a:spcPts val="552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950608" y="6193424"/>
            <a:ext cx="6759261" cy="3323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7"/>
              </a:lnSpc>
              <a:spcBef>
                <a:spcPct val="0"/>
              </a:spcBef>
            </a:pPr>
            <a:r>
              <a:rPr lang="en-US" sz="3647" spc="-350">
                <a:solidFill>
                  <a:srgbClr val="46D1A4"/>
                </a:solidFill>
                <a:latin typeface="More Sugar"/>
                <a:ea typeface="More Sugar"/>
                <a:cs typeface="More Sugar"/>
                <a:sym typeface="More Sugar"/>
              </a:rPr>
              <a:t>F</a:t>
            </a:r>
            <a:r>
              <a:rPr lang="en-US" sz="3647" spc="-350">
                <a:solidFill>
                  <a:srgbClr val="46D1A4"/>
                </a:solidFill>
                <a:latin typeface="More Sugar"/>
                <a:ea typeface="More Sugar"/>
                <a:cs typeface="More Sugar"/>
                <a:sym typeface="More Sugar"/>
              </a:rPr>
              <a:t>ACTORES DE RIESGO</a:t>
            </a:r>
          </a:p>
          <a:p>
            <a:pPr algn="ctr">
              <a:lnSpc>
                <a:spcPts val="4827"/>
              </a:lnSpc>
              <a:spcBef>
                <a:spcPct val="0"/>
              </a:spcBef>
            </a:pPr>
          </a:p>
          <a:p>
            <a:pPr algn="ctr">
              <a:lnSpc>
                <a:spcPts val="5527"/>
              </a:lnSpc>
            </a:pPr>
          </a:p>
          <a:p>
            <a:pPr algn="ctr">
              <a:lnSpc>
                <a:spcPts val="5527"/>
              </a:lnSpc>
            </a:pPr>
          </a:p>
          <a:p>
            <a:pPr algn="ctr">
              <a:lnSpc>
                <a:spcPts val="5527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586512" y="6608848"/>
            <a:ext cx="1699598" cy="589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1"/>
              </a:lnSpc>
              <a:spcBef>
                <a:spcPct val="0"/>
              </a:spcBef>
            </a:pPr>
            <a:r>
              <a:rPr lang="en-US" b="true" sz="3415" spc="-327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fiebre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814375" y="7882935"/>
            <a:ext cx="631858" cy="695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61"/>
              </a:lnSpc>
              <a:spcBef>
                <a:spcPct val="0"/>
              </a:spcBef>
            </a:pPr>
            <a:r>
              <a:rPr lang="en-US" b="true" sz="4115" spc="-395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391049" y="7326256"/>
            <a:ext cx="2323869" cy="1189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7"/>
              </a:lnSpc>
            </a:pPr>
            <a:r>
              <a:rPr lang="en-US" b="true" sz="3419" spc="-328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escurrimiento</a:t>
            </a:r>
          </a:p>
          <a:p>
            <a:pPr algn="ctr">
              <a:lnSpc>
                <a:spcPts val="4787"/>
              </a:lnSpc>
              <a:spcBef>
                <a:spcPct val="0"/>
              </a:spcBef>
            </a:pPr>
            <a:r>
              <a:rPr lang="en-US" b="true" sz="3419" spc="-328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nasal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52915" y="7016543"/>
            <a:ext cx="2056970" cy="1252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7"/>
              </a:lnSpc>
            </a:pPr>
            <a:r>
              <a:rPr lang="en-US" b="true" sz="3576" spc="-343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dificultad</a:t>
            </a: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b="true" sz="3576" spc="-343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respiratoria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62883" y="8844662"/>
            <a:ext cx="1847453" cy="648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1"/>
              </a:lnSpc>
              <a:spcBef>
                <a:spcPct val="0"/>
              </a:spcBef>
            </a:pPr>
            <a:r>
              <a:rPr lang="en-US" b="true" sz="3715" spc="-356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cansancio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651711" y="8558699"/>
            <a:ext cx="4849482" cy="69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9"/>
              </a:lnSpc>
              <a:spcBef>
                <a:spcPct val="0"/>
              </a:spcBef>
            </a:pPr>
            <a:r>
              <a:rPr lang="en-US" b="true" sz="3970" spc="-381">
                <a:solidFill>
                  <a:srgbClr val="46D1A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Enfermedad</a:t>
            </a:r>
            <a:r>
              <a:rPr lang="en-US" b="true" sz="3970" spc="-381">
                <a:solidFill>
                  <a:srgbClr val="46D1A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es cardiacas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43823" y="7254571"/>
            <a:ext cx="1984954" cy="70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1"/>
              </a:lnSpc>
              <a:spcBef>
                <a:spcPct val="0"/>
              </a:spcBef>
            </a:pPr>
            <a:r>
              <a:rPr lang="en-US" b="true" sz="4100" spc="-393">
                <a:solidFill>
                  <a:srgbClr val="46D1A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EPOC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076452" y="7445543"/>
            <a:ext cx="2702177" cy="76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1"/>
              </a:lnSpc>
              <a:spcBef>
                <a:spcPct val="0"/>
              </a:spcBef>
            </a:pPr>
            <a:r>
              <a:rPr lang="en-US" b="true" sz="4415" spc="-423">
                <a:solidFill>
                  <a:srgbClr val="46D1A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asma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05146" y="4407659"/>
            <a:ext cx="6139794" cy="2352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37"/>
              </a:lnSpc>
            </a:pPr>
            <a:r>
              <a:rPr lang="en-US" sz="6740" spc="-647">
                <a:solidFill>
                  <a:srgbClr val="DCE7F5"/>
                </a:solidFill>
                <a:latin typeface="More Sugar"/>
                <a:ea typeface="More Sugar"/>
                <a:cs typeface="More Sugar"/>
                <a:sym typeface="More Sugar"/>
              </a:rPr>
              <a:t>HERPES</a:t>
            </a:r>
          </a:p>
          <a:p>
            <a:pPr algn="ctr">
              <a:lnSpc>
                <a:spcPts val="9437"/>
              </a:lnSpc>
              <a:spcBef>
                <a:spcPct val="0"/>
              </a:spcBef>
            </a:pPr>
            <a:r>
              <a:rPr lang="en-US" sz="6740" spc="-647">
                <a:solidFill>
                  <a:srgbClr val="DCE7F5"/>
                </a:solidFill>
                <a:latin typeface="More Sugar"/>
                <a:ea typeface="More Sugar"/>
                <a:cs typeface="More Sugar"/>
                <a:sym typeface="More Sugar"/>
              </a:rPr>
              <a:t>ZOSTER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274403"/>
            <a:ext cx="6227817" cy="2980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-326">
                <a:solidFill>
                  <a:srgbClr val="004AAD"/>
                </a:solidFill>
                <a:latin typeface="More Sugar"/>
                <a:ea typeface="More Sugar"/>
                <a:cs typeface="More Sugar"/>
                <a:sym typeface="More Sugar"/>
              </a:rPr>
              <a:t>¿QUE ES EL HERPES ZOSTER?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 spc="-326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El herpes zóster, t es una enfermedad causada por la reactivación del virus varicela-zóster, a personas que han tenido varicela en el pasado.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786296" y="7283005"/>
            <a:ext cx="1956897" cy="639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6"/>
              </a:lnSpc>
              <a:spcBef>
                <a:spcPct val="0"/>
              </a:spcBef>
            </a:pPr>
            <a:r>
              <a:rPr lang="en-US" b="true" sz="3683" spc="-353">
                <a:solidFill>
                  <a:srgbClr val="46D1A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dolor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704881" y="8369164"/>
            <a:ext cx="5440449" cy="639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6"/>
              </a:lnSpc>
            </a:pPr>
            <a:r>
              <a:rPr lang="en-US" b="true" sz="3683" spc="-353">
                <a:solidFill>
                  <a:srgbClr val="46D1A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erupciones en la piel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185863" y="6647403"/>
            <a:ext cx="4645545" cy="3519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56"/>
              </a:lnSpc>
            </a:pPr>
          </a:p>
          <a:p>
            <a:pPr algn="ctr">
              <a:lnSpc>
                <a:spcPts val="5016"/>
              </a:lnSpc>
            </a:pPr>
            <a:r>
              <a:rPr lang="en-US" b="true" sz="3583" spc="-344">
                <a:solidFill>
                  <a:srgbClr val="46D1A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dolor de cabeza </a:t>
            </a:r>
          </a:p>
          <a:p>
            <a:pPr algn="ctr">
              <a:lnSpc>
                <a:spcPts val="5016"/>
              </a:lnSpc>
            </a:pPr>
          </a:p>
          <a:p>
            <a:pPr algn="ctr">
              <a:lnSpc>
                <a:spcPts val="5016"/>
              </a:lnSpc>
            </a:pPr>
            <a:r>
              <a:rPr lang="en-US" b="true" sz="3583" spc="-344">
                <a:solidFill>
                  <a:srgbClr val="46D1A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fiebre </a:t>
            </a:r>
          </a:p>
          <a:p>
            <a:pPr algn="ctr">
              <a:lnSpc>
                <a:spcPts val="6556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31248" y="5248709"/>
            <a:ext cx="4792442" cy="2058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6"/>
              </a:lnSpc>
              <a:spcBef>
                <a:spcPct val="0"/>
              </a:spcBef>
            </a:pPr>
            <a:r>
              <a:rPr lang="en-US" sz="3347" spc="-321">
                <a:solidFill>
                  <a:srgbClr val="004AAD"/>
                </a:solidFill>
                <a:latin typeface="More Sugar"/>
                <a:ea typeface="More Sugar"/>
                <a:cs typeface="More Sugar"/>
                <a:sym typeface="More Sugar"/>
              </a:rPr>
              <a:t>FACTORES DE RIESGO </a:t>
            </a:r>
          </a:p>
          <a:p>
            <a:pPr algn="ctr">
              <a:lnSpc>
                <a:spcPts val="6127"/>
              </a:lnSpc>
              <a:spcBef>
                <a:spcPct val="0"/>
              </a:spcBef>
            </a:pPr>
          </a:p>
          <a:p>
            <a:pPr algn="ctr">
              <a:lnSpc>
                <a:spcPts val="5707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37094" y="7726478"/>
            <a:ext cx="4508896" cy="66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5"/>
              </a:lnSpc>
              <a:spcBef>
                <a:spcPct val="0"/>
              </a:spcBef>
            </a:pPr>
            <a:r>
              <a:rPr lang="en-US" b="true" sz="3810" spc="-365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inmunodepr</a:t>
            </a:r>
            <a:r>
              <a:rPr lang="en-US" b="true" sz="3810" spc="-365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esion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31248" y="6246807"/>
            <a:ext cx="4920589" cy="682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  <a:spcBef>
                <a:spcPct val="0"/>
              </a:spcBef>
            </a:pPr>
            <a:r>
              <a:rPr lang="en-US" b="true" sz="3883" spc="-372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hab</a:t>
            </a:r>
            <a:r>
              <a:rPr lang="en-US" b="true" sz="3883" spc="-372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er padecido varicela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704881" y="1351192"/>
            <a:ext cx="6961965" cy="4968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9"/>
              </a:lnSpc>
            </a:pPr>
            <a:r>
              <a:rPr lang="en-US" sz="3371" spc="-323">
                <a:solidFill>
                  <a:srgbClr val="46D1A4"/>
                </a:solidFill>
                <a:latin typeface="More Sugar"/>
                <a:ea typeface="More Sugar"/>
                <a:cs typeface="More Sugar"/>
                <a:sym typeface="More Sugar"/>
              </a:rPr>
              <a:t>TRANSMISIÓN </a:t>
            </a:r>
          </a:p>
          <a:p>
            <a:pPr algn="ctr">
              <a:lnSpc>
                <a:spcPts val="4444"/>
              </a:lnSpc>
            </a:pPr>
            <a:r>
              <a:rPr lang="en-US" b="true" sz="3174" spc="-304">
                <a:solidFill>
                  <a:srgbClr val="46D1A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CONTACTO DIRECTO CON LA PERSONA INFECTADA Y CON SUPERFICIES.</a:t>
            </a:r>
          </a:p>
          <a:p>
            <a:pPr algn="ctr">
              <a:lnSpc>
                <a:spcPts val="4444"/>
              </a:lnSpc>
            </a:pPr>
            <a:r>
              <a:rPr lang="en-US" b="true" sz="3174" spc="-304">
                <a:solidFill>
                  <a:srgbClr val="46D1A4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Las personas infectadas pueden contagiar el virus 1 o 2 días antes de mostrar síntomas y seguir siendo contagiosas hasta 8 días desde ese momento</a:t>
            </a:r>
          </a:p>
          <a:p>
            <a:pPr algn="ctr">
              <a:lnSpc>
                <a:spcPts val="4042"/>
              </a:lnSpc>
            </a:pPr>
          </a:p>
          <a:p>
            <a:pPr algn="ctr">
              <a:lnSpc>
                <a:spcPts val="4042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448913" y="8315550"/>
            <a:ext cx="5153044" cy="1260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8"/>
              </a:lnSpc>
              <a:spcBef>
                <a:spcPct val="0"/>
              </a:spcBef>
            </a:pPr>
            <a:r>
              <a:rPr lang="en-US" b="true" sz="3627" spc="-348">
                <a:solidFill>
                  <a:srgbClr val="0097B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 de cada 3 personas entre 50 y 90 años va a padecerlo.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86248" y="6972881"/>
            <a:ext cx="2564766" cy="705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6"/>
              </a:lnSpc>
              <a:spcBef>
                <a:spcPct val="0"/>
              </a:spcBef>
            </a:pPr>
            <a:r>
              <a:rPr lang="en-US" b="true" sz="4083" spc="-392">
                <a:solidFill>
                  <a:srgbClr val="004AA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edad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117091" y="6137144"/>
            <a:ext cx="3561382" cy="623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6"/>
              </a:lnSpc>
              <a:spcBef>
                <a:spcPct val="0"/>
              </a:spcBef>
            </a:pPr>
            <a:r>
              <a:rPr lang="en-US" sz="3583" spc="-344">
                <a:solidFill>
                  <a:srgbClr val="46D1A4"/>
                </a:solidFill>
                <a:latin typeface="More Sugar"/>
                <a:ea typeface="More Sugar"/>
                <a:cs typeface="More Sugar"/>
                <a:sym typeface="More Sugar"/>
              </a:rPr>
              <a:t>SINTOMAS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DAGyFpE5nsg</dc:identifier>
  <dcterms:modified xsi:type="dcterms:W3CDTF">2011-08-01T06:04:30Z</dcterms:modified>
  <cp:revision>1</cp:revision>
  <dc:title>Copia de Importancia de la vacunacion en el adulto mayor</dc:title>
</cp:coreProperties>
</file>